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4"/>
  </p:notesMasterIdLst>
  <p:sldIdLst>
    <p:sldId id="256" r:id="rId3"/>
    <p:sldId id="274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DF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0010" autoAdjust="0"/>
  </p:normalViewPr>
  <p:slideViewPr>
    <p:cSldViewPr>
      <p:cViewPr varScale="1">
        <p:scale>
          <a:sx n="128" d="100"/>
          <a:sy n="128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0B2E-34C5-4001-8DD0-DD59B4864EC2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EE607-FC2B-4A90-B5A7-A1B8774029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1244321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3436275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394701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50143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26310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1320400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031298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186321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1404585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4206704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b="0" noProof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45987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3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7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6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1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1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9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Warum Latein?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849" y="3501007"/>
            <a:ext cx="3535234" cy="244827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  <p:extLst>
      <p:ext uri="{BB962C8B-B14F-4D97-AF65-F5344CB8AC3E}">
        <p14:creationId xmlns:p14="http://schemas.microsoft.com/office/powerpoint/2010/main" val="323394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Abschlüsse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de-DE" sz="2800" i="1" u="sng" dirty="0">
                <a:sym typeface="Wingdings" panose="05000000000000000000" pitchFamily="2" charset="2"/>
              </a:rPr>
              <a:t> Latinum:</a:t>
            </a:r>
            <a:r>
              <a:rPr lang="de-DE" sz="2800" i="1" dirty="0">
                <a:sym typeface="Wingdings" panose="05000000000000000000" pitchFamily="2" charset="2"/>
              </a:rPr>
              <a:t>  3 Jahre Spracherwerbsphase + 3 Lektürejahre &gt; 11. Klasse mit Note </a:t>
            </a:r>
            <a:r>
              <a:rPr lang="de-DE" sz="2800" b="1" i="1" dirty="0">
                <a:sym typeface="Wingdings" panose="05000000000000000000" pitchFamily="2" charset="2"/>
              </a:rPr>
              <a:t>4 </a:t>
            </a:r>
            <a:r>
              <a:rPr lang="de-DE" sz="2800" i="1" dirty="0">
                <a:sym typeface="Wingdings" panose="05000000000000000000" pitchFamily="2" charset="2"/>
              </a:rPr>
              <a:t>oder Feststellungsprüfung (spät beginnende Fremdsprache Spanisch)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i="1" u="sng" dirty="0">
                <a:sym typeface="Wingdings" panose="05000000000000000000" pitchFamily="2" charset="2"/>
              </a:rPr>
              <a:t>Kleines Latinum/gesicherte Lateinkenntnisse:</a:t>
            </a:r>
            <a:endParaRPr lang="de-DE" sz="2800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800" i="1" dirty="0">
                <a:sym typeface="Wingdings" panose="05000000000000000000" pitchFamily="2" charset="2"/>
              </a:rPr>
              <a:t>    Spracherwerbsphase + 1 Jahr Lektüre &gt; 10. Klasse mit </a:t>
            </a:r>
          </a:p>
          <a:p>
            <a:pPr marL="0" indent="0">
              <a:buNone/>
            </a:pPr>
            <a:r>
              <a:rPr lang="de-DE" sz="2800" i="1" dirty="0">
                <a:sym typeface="Wingdings" panose="05000000000000000000" pitchFamily="2" charset="2"/>
              </a:rPr>
              <a:t>    Note </a:t>
            </a:r>
            <a:r>
              <a:rPr lang="de-DE" sz="2800" b="1" i="1" dirty="0">
                <a:sym typeface="Wingdings" panose="05000000000000000000" pitchFamily="2" charset="2"/>
              </a:rPr>
              <a:t>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i="1" u="sng" dirty="0">
                <a:sym typeface="Wingdings" panose="05000000000000000000" pitchFamily="2" charset="2"/>
              </a:rPr>
              <a:t>Lateinkenntnisse:</a:t>
            </a:r>
            <a:r>
              <a:rPr lang="de-DE" sz="2800" i="1" dirty="0">
                <a:sym typeface="Wingdings" panose="05000000000000000000" pitchFamily="2" charset="2"/>
              </a:rPr>
              <a:t> Spracherwerbsphase &gt; 9. Klasse mit Note </a:t>
            </a:r>
            <a:r>
              <a:rPr lang="de-DE" sz="2800" b="1" i="1" dirty="0">
                <a:sym typeface="Wingdings" panose="05000000000000000000" pitchFamily="2" charset="2"/>
              </a:rPr>
              <a:t>4</a:t>
            </a:r>
          </a:p>
          <a:p>
            <a:pPr marL="0" indent="0">
              <a:buNone/>
            </a:pPr>
            <a:r>
              <a:rPr lang="de-DE" sz="2800" b="1" i="1" dirty="0">
                <a:sym typeface="Wingdings" panose="05000000000000000000" pitchFamily="2" charset="2"/>
              </a:rPr>
              <a:t>               (www.altphilologenverband.de)</a:t>
            </a:r>
            <a:endParaRPr lang="de-DE" sz="2800" i="1" dirty="0"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de-DE" sz="2800" b="1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3705" y="5301208"/>
            <a:ext cx="1716599" cy="15121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127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Viel Glück bei der Wahl!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6000" i="1" dirty="0"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de-DE" sz="6000" b="1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2276872"/>
            <a:ext cx="4248472" cy="427243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55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Latein als Schlüsselfach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sz="3300" dirty="0"/>
              <a:t>Basissprache Europas und Schlüssel für   </a:t>
            </a:r>
          </a:p>
          <a:p>
            <a:pPr marL="0" indent="0">
              <a:buNone/>
            </a:pPr>
            <a:r>
              <a:rPr lang="de-DE" sz="3300" dirty="0"/>
              <a:t>    moderne Fremdsprachen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3300" dirty="0"/>
              <a:t>Förderung des sprachlichen  </a:t>
            </a:r>
          </a:p>
          <a:p>
            <a:pPr marL="0" indent="0">
              <a:buNone/>
            </a:pPr>
            <a:r>
              <a:rPr lang="de-DE" sz="3300" dirty="0"/>
              <a:t>    Grundverständnisses und der Fähigkeit zur  </a:t>
            </a:r>
          </a:p>
          <a:p>
            <a:pPr marL="0" indent="0">
              <a:buNone/>
            </a:pPr>
            <a:r>
              <a:rPr lang="de-DE" sz="3300" dirty="0"/>
              <a:t>    Sprachanalyse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3300" dirty="0"/>
              <a:t>Einblick in die Grundlagen der europäischen </a:t>
            </a:r>
          </a:p>
          <a:p>
            <a:pPr marL="0" indent="0">
              <a:buNone/>
            </a:pPr>
            <a:r>
              <a:rPr lang="de-DE" sz="3300" dirty="0"/>
              <a:t>    Kultur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3300" dirty="0"/>
              <a:t>Basis für systematisches Lernen</a:t>
            </a:r>
          </a:p>
          <a:p>
            <a:pPr indent="19050">
              <a:buFont typeface="Wingdings" panose="05000000000000000000" pitchFamily="2" charset="2"/>
              <a:buChar char="Ø"/>
            </a:pPr>
            <a:r>
              <a:rPr lang="de-DE" sz="2400" dirty="0"/>
              <a:t>   Beobachtungsgabe und Kompetenzen im Bereich Textverständnis</a:t>
            </a:r>
          </a:p>
          <a:p>
            <a:pPr marL="704850">
              <a:buFont typeface="Wingdings" panose="05000000000000000000" pitchFamily="2" charset="2"/>
              <a:buChar char="Ø"/>
            </a:pPr>
            <a:r>
              <a:rPr lang="de-DE" sz="2400" dirty="0"/>
              <a:t>Konzentration, Abstraktionsvermögen und logisches Denken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3300" dirty="0"/>
              <a:t>Grundlage für wissenschaftliches Arbeiten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4248" y="1261241"/>
            <a:ext cx="2088232" cy="1447679"/>
          </a:xfrm>
          <a:prstGeom prst="rect">
            <a:avLst/>
          </a:prstGeom>
          <a:effectLst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50687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Latein und andere Fremdsprachen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i="1" dirty="0"/>
              <a:t>        </a:t>
            </a:r>
            <a:r>
              <a:rPr lang="de-DE" i="1" u="sng" dirty="0"/>
              <a:t>Latein      Ital.      Span.      Franz.      Engl.</a:t>
            </a:r>
            <a:endParaRPr lang="de-DE" dirty="0"/>
          </a:p>
          <a:p>
            <a:pPr marL="0" indent="0">
              <a:buNone/>
            </a:pPr>
            <a:r>
              <a:rPr lang="de-DE" sz="2800" dirty="0"/>
              <a:t>         </a:t>
            </a:r>
            <a:r>
              <a:rPr lang="de-DE" sz="2800" dirty="0" err="1"/>
              <a:t>vivus</a:t>
            </a:r>
            <a:r>
              <a:rPr lang="de-DE" sz="2800" dirty="0"/>
              <a:t>          vivo         </a:t>
            </a:r>
            <a:r>
              <a:rPr lang="de-DE" sz="2800" dirty="0" err="1"/>
              <a:t>vivo</a:t>
            </a:r>
            <a:r>
              <a:rPr lang="de-DE" sz="2800" dirty="0"/>
              <a:t>           vif              </a:t>
            </a:r>
            <a:r>
              <a:rPr lang="de-DE" sz="2800" dirty="0" err="1"/>
              <a:t>vivid</a:t>
            </a:r>
            <a:r>
              <a:rPr lang="de-DE" sz="2800" dirty="0"/>
              <a:t>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        </a:t>
            </a:r>
            <a:r>
              <a:rPr lang="de-DE" sz="2800" dirty="0" err="1"/>
              <a:t>huma</a:t>
            </a:r>
            <a:r>
              <a:rPr lang="de-DE" sz="2800" dirty="0"/>
              <a:t>-       </a:t>
            </a:r>
            <a:r>
              <a:rPr lang="de-DE" sz="2800" dirty="0" err="1"/>
              <a:t>l‘huma</a:t>
            </a:r>
            <a:r>
              <a:rPr lang="de-DE" sz="2800" dirty="0"/>
              <a:t>-   la </a:t>
            </a:r>
            <a:r>
              <a:rPr lang="de-DE" sz="2800" dirty="0" err="1"/>
              <a:t>huma</a:t>
            </a:r>
            <a:r>
              <a:rPr lang="de-DE" sz="2800" dirty="0"/>
              <a:t>-   </a:t>
            </a:r>
            <a:r>
              <a:rPr lang="de-DE" sz="2800" dirty="0" err="1"/>
              <a:t>l‘huma</a:t>
            </a:r>
            <a:r>
              <a:rPr lang="de-DE" sz="2800" dirty="0"/>
              <a:t>-   </a:t>
            </a:r>
            <a:r>
              <a:rPr lang="de-DE" sz="2800" dirty="0" err="1"/>
              <a:t>huma</a:t>
            </a:r>
            <a:r>
              <a:rPr lang="de-DE" sz="2800" dirty="0"/>
              <a:t>-</a:t>
            </a:r>
          </a:p>
          <a:p>
            <a:pPr marL="0" indent="0">
              <a:buNone/>
            </a:pPr>
            <a:r>
              <a:rPr lang="de-DE" sz="2800" dirty="0"/>
              <a:t>         </a:t>
            </a:r>
            <a:r>
              <a:rPr lang="de-DE" sz="2800" dirty="0" err="1"/>
              <a:t>nitas</a:t>
            </a:r>
            <a:r>
              <a:rPr lang="de-DE" sz="2800" dirty="0"/>
              <a:t>             </a:t>
            </a:r>
            <a:r>
              <a:rPr lang="de-DE" sz="2800" dirty="0" err="1"/>
              <a:t>nità</a:t>
            </a:r>
            <a:r>
              <a:rPr lang="de-DE" sz="2800" dirty="0"/>
              <a:t>        </a:t>
            </a:r>
            <a:r>
              <a:rPr lang="de-DE" sz="2800" dirty="0" err="1"/>
              <a:t>nidad</a:t>
            </a:r>
            <a:r>
              <a:rPr lang="de-DE" sz="2800" dirty="0"/>
              <a:t>        </a:t>
            </a:r>
            <a:r>
              <a:rPr lang="de-DE" sz="2800" dirty="0" err="1"/>
              <a:t>nité</a:t>
            </a:r>
            <a:r>
              <a:rPr lang="de-DE" sz="2800" dirty="0"/>
              <a:t>         </a:t>
            </a:r>
            <a:r>
              <a:rPr lang="de-DE" sz="2800" dirty="0" err="1"/>
              <a:t>nity</a:t>
            </a:r>
            <a:r>
              <a:rPr lang="de-DE" sz="2800" dirty="0"/>
              <a:t>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        </a:t>
            </a:r>
            <a:r>
              <a:rPr lang="de-DE" sz="2800" dirty="0" err="1"/>
              <a:t>vinum</a:t>
            </a:r>
            <a:r>
              <a:rPr lang="de-DE" sz="2800" dirty="0"/>
              <a:t>        </a:t>
            </a:r>
            <a:r>
              <a:rPr lang="de-DE" sz="2800" dirty="0" err="1"/>
              <a:t>il</a:t>
            </a:r>
            <a:r>
              <a:rPr lang="de-DE" sz="2800" dirty="0"/>
              <a:t> </a:t>
            </a:r>
            <a:r>
              <a:rPr lang="de-DE" sz="2800" dirty="0" err="1"/>
              <a:t>vino</a:t>
            </a:r>
            <a:r>
              <a:rPr lang="de-DE" sz="2800" dirty="0"/>
              <a:t>       </a:t>
            </a:r>
            <a:r>
              <a:rPr lang="de-DE" sz="2800" dirty="0" err="1"/>
              <a:t>el</a:t>
            </a:r>
            <a:r>
              <a:rPr lang="de-DE" sz="2800" dirty="0"/>
              <a:t> </a:t>
            </a:r>
            <a:r>
              <a:rPr lang="de-DE" sz="2800" dirty="0" err="1"/>
              <a:t>vino</a:t>
            </a:r>
            <a:r>
              <a:rPr lang="de-DE" sz="2800" dirty="0"/>
              <a:t>      le </a:t>
            </a:r>
            <a:r>
              <a:rPr lang="de-DE" sz="2800" dirty="0" err="1"/>
              <a:t>vin</a:t>
            </a:r>
            <a:r>
              <a:rPr lang="de-DE" sz="2800" dirty="0"/>
              <a:t>      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wine</a:t>
            </a:r>
            <a:r>
              <a:rPr lang="de-DE" sz="2800" dirty="0"/>
              <a:t>      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5445224"/>
            <a:ext cx="2088232" cy="1104086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930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Latein in Fremdwörtern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Technik:           </a:t>
            </a:r>
            <a:r>
              <a:rPr lang="de-DE" sz="2800" dirty="0" err="1"/>
              <a:t>computare</a:t>
            </a:r>
            <a:r>
              <a:rPr lang="de-DE" sz="2800" dirty="0"/>
              <a:t> = ausrechnen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Gesellschaft:  </a:t>
            </a:r>
            <a:r>
              <a:rPr lang="de-DE" sz="2800" dirty="0" err="1"/>
              <a:t>demonstrage</a:t>
            </a:r>
            <a:r>
              <a:rPr lang="de-DE" sz="2800" dirty="0"/>
              <a:t> = zeigen   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Demonstation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Mathematik:  </a:t>
            </a:r>
            <a:r>
              <a:rPr lang="de-DE" sz="2800" dirty="0" err="1"/>
              <a:t>addere</a:t>
            </a:r>
            <a:r>
              <a:rPr lang="de-DE" sz="2800" dirty="0"/>
              <a:t> = hinzufügen 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Medizin:          </a:t>
            </a:r>
            <a:r>
              <a:rPr lang="de-DE" sz="2800" dirty="0" err="1"/>
              <a:t>frangere</a:t>
            </a:r>
            <a:r>
              <a:rPr lang="de-DE" sz="2800" dirty="0"/>
              <a:t> = zerbrechen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Fraktur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Politik:             </a:t>
            </a:r>
            <a:r>
              <a:rPr lang="de-DE" sz="2800" dirty="0" err="1"/>
              <a:t>minister</a:t>
            </a:r>
            <a:r>
              <a:rPr lang="de-DE" sz="2800" dirty="0"/>
              <a:t> = Diener        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Recht:              </a:t>
            </a:r>
            <a:r>
              <a:rPr lang="de-DE" sz="2800" dirty="0"/>
              <a:t> </a:t>
            </a:r>
            <a:r>
              <a:rPr lang="de-DE" sz="2800" dirty="0" err="1"/>
              <a:t>iura</a:t>
            </a:r>
            <a:r>
              <a:rPr lang="de-DE" sz="2800" dirty="0"/>
              <a:t> = Gesetze          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Jura/Jurist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800" b="1" i="1" dirty="0"/>
              <a:t>Namen:            </a:t>
            </a:r>
            <a:r>
              <a:rPr lang="de-DE" sz="2800" dirty="0" err="1"/>
              <a:t>felix</a:t>
            </a:r>
            <a:r>
              <a:rPr lang="de-DE" sz="2800" dirty="0"/>
              <a:t> = glücklich            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Felix</a:t>
            </a:r>
          </a:p>
          <a:p>
            <a:pPr marL="0" indent="0">
              <a:buNone/>
            </a:pPr>
            <a:r>
              <a:rPr lang="de-DE" sz="2800" b="1" dirty="0"/>
              <a:t>                               </a:t>
            </a:r>
            <a:r>
              <a:rPr lang="de-DE" sz="2800" dirty="0" err="1"/>
              <a:t>beatus</a:t>
            </a:r>
            <a:r>
              <a:rPr lang="de-DE" sz="2800" dirty="0"/>
              <a:t> = glücklich               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Beate</a:t>
            </a:r>
          </a:p>
          <a:p>
            <a:pPr marL="0" indent="0">
              <a:buNone/>
            </a:pPr>
            <a:endParaRPr lang="de-DE" sz="2800" b="1" i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5661249"/>
            <a:ext cx="1368152" cy="99180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72520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Anforderungen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Viel Fleiß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Bereitschaft zu kontinuierlichem Lernen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Aufgeschlossenheit für abstraktes Denken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Freude an betrachtend-auswertendem Arbeiten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Genaue visuelle Wahrnehmung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Interesse an Geschichte und Kultur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1268760"/>
            <a:ext cx="3106688" cy="12961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:p14="http://schemas.microsoft.com/office/powerpoint/2010/main" val="144135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Mögliche Schwierigkeiten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Minimale Unterschiede im Schriftbild → Verwechslungsgefahr</a:t>
            </a:r>
          </a:p>
          <a:p>
            <a:pPr marL="0" indent="0">
              <a:buNone/>
            </a:pPr>
            <a:r>
              <a:rPr lang="de-DE" sz="2800" dirty="0"/>
              <a:t>               </a:t>
            </a:r>
            <a:r>
              <a:rPr lang="de-DE" sz="2800" dirty="0" err="1"/>
              <a:t>par</a:t>
            </a:r>
            <a:r>
              <a:rPr lang="de-DE" sz="2800" b="1" i="1" dirty="0" err="1"/>
              <a:t>a</a:t>
            </a:r>
            <a:r>
              <a:rPr lang="de-DE" sz="2800" dirty="0" err="1"/>
              <a:t>re</a:t>
            </a:r>
            <a:r>
              <a:rPr lang="de-DE" sz="2800" dirty="0"/>
              <a:t> = vorbereiten</a:t>
            </a:r>
          </a:p>
          <a:p>
            <a:pPr marL="0" indent="0">
              <a:buNone/>
            </a:pPr>
            <a:r>
              <a:rPr lang="de-DE" sz="2800" dirty="0"/>
              <a:t>               </a:t>
            </a:r>
            <a:r>
              <a:rPr lang="de-DE" sz="2800" dirty="0" err="1"/>
              <a:t>par</a:t>
            </a:r>
            <a:r>
              <a:rPr lang="de-DE" sz="2800" b="1" i="1" dirty="0" err="1"/>
              <a:t>e</a:t>
            </a:r>
            <a:r>
              <a:rPr lang="de-DE" sz="2800" dirty="0" err="1"/>
              <a:t>re</a:t>
            </a:r>
            <a:r>
              <a:rPr lang="de-DE" sz="2800" dirty="0"/>
              <a:t> = gehorchen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Sehr detailreiche und ausgefeilte Grammatik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Gleichlautende Formen mit unterschiedlichem Inhalt</a:t>
            </a:r>
          </a:p>
          <a:p>
            <a:pPr marL="0" indent="0">
              <a:buNone/>
            </a:pPr>
            <a:r>
              <a:rPr lang="de-DE" sz="2800" dirty="0"/>
              <a:t>                </a:t>
            </a:r>
            <a:r>
              <a:rPr lang="de-DE" sz="2800" dirty="0" err="1"/>
              <a:t>vis</a:t>
            </a:r>
            <a:r>
              <a:rPr lang="de-DE" sz="2800" dirty="0"/>
              <a:t> = </a:t>
            </a:r>
            <a:r>
              <a:rPr lang="de-DE" sz="2800" b="1" i="1" dirty="0"/>
              <a:t>du willst         </a:t>
            </a:r>
            <a:r>
              <a:rPr lang="de-DE" sz="2800" dirty="0" err="1"/>
              <a:t>vis</a:t>
            </a:r>
            <a:r>
              <a:rPr lang="de-DE" sz="2800" dirty="0"/>
              <a:t> = </a:t>
            </a:r>
            <a:r>
              <a:rPr lang="de-DE" sz="2800" b="1" i="1" dirty="0"/>
              <a:t>Kraft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Mögliche Probleme mit der Zuordnung bei komplexen  und voneinander abhängigen Satzstrukturen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8224" y="1988840"/>
            <a:ext cx="188278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9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Aufbau des Lateinunterrichts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DE" sz="7000" dirty="0"/>
              <a:t>Unterrichtssprache ist Deutsch! </a:t>
            </a:r>
            <a:r>
              <a:rPr lang="de-DE" sz="7000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de-DE" sz="7000" dirty="0">
                <a:sym typeface="Wingdings" panose="05000000000000000000" pitchFamily="2" charset="2"/>
              </a:rPr>
              <a:t>Sprechweise = Schreibweise</a:t>
            </a:r>
          </a:p>
          <a:p>
            <a:pPr marL="0" indent="0">
              <a:buNone/>
            </a:pPr>
            <a:r>
              <a:rPr lang="de-DE" sz="9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Spracherwerbsphase in 3 Jahren</a:t>
            </a:r>
            <a:endParaRPr lang="de-DE" sz="90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3800" b="1" dirty="0">
                <a:sym typeface="Wingdings" panose="05000000000000000000" pitchFamily="2" charset="2"/>
              </a:rPr>
              <a:t>         </a:t>
            </a:r>
          </a:p>
          <a:p>
            <a:pPr marL="0" indent="0">
              <a:buNone/>
            </a:pPr>
            <a:r>
              <a:rPr lang="de-DE" sz="7000" b="1" dirty="0">
                <a:sym typeface="Wingdings" panose="05000000000000000000" pitchFamily="2" charset="2"/>
              </a:rPr>
              <a:t>       +  1./2. Jahr:  Formenlehre, Vokabeln</a:t>
            </a:r>
          </a:p>
          <a:p>
            <a:pPr marL="0" indent="0">
              <a:buNone/>
            </a:pPr>
            <a:r>
              <a:rPr lang="de-DE" sz="7000" b="1" dirty="0">
                <a:sym typeface="Wingdings" panose="05000000000000000000" pitchFamily="2" charset="2"/>
              </a:rPr>
              <a:t>       +  3. Jahr:       Schwerpunkt liegt auf der  </a:t>
            </a:r>
          </a:p>
          <a:p>
            <a:pPr marL="0" indent="0">
              <a:buNone/>
            </a:pPr>
            <a:r>
              <a:rPr lang="de-DE" sz="7000" b="1" dirty="0">
                <a:sym typeface="Wingdings" panose="05000000000000000000" pitchFamily="2" charset="2"/>
              </a:rPr>
              <a:t>                               Syntax (Übergangslektüre)</a:t>
            </a:r>
          </a:p>
          <a:p>
            <a:pPr marL="0" indent="0">
              <a:buNone/>
            </a:pPr>
            <a:r>
              <a:rPr lang="de-DE" sz="3800" b="1" dirty="0">
                <a:sym typeface="Wingdings" panose="05000000000000000000" pitchFamily="2" charset="2"/>
              </a:rPr>
              <a:t>        </a:t>
            </a:r>
            <a:r>
              <a:rPr lang="de-DE" sz="3800" b="1" i="1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de-DE" sz="3800" b="1" i="1" dirty="0">
                <a:sym typeface="Wingdings" panose="05000000000000000000" pitchFamily="2" charset="2"/>
              </a:rPr>
              <a:t>          </a:t>
            </a:r>
            <a:r>
              <a:rPr lang="de-DE" sz="5900" b="1" i="1" dirty="0">
                <a:sym typeface="Wingdings" panose="05000000000000000000" pitchFamily="2" charset="2"/>
              </a:rPr>
              <a:t>zusätzliche Inhalte:</a:t>
            </a:r>
          </a:p>
          <a:p>
            <a:pPr marL="0" indent="0">
              <a:buNone/>
            </a:pPr>
            <a:r>
              <a:rPr lang="de-DE" sz="5900" b="1" i="1" dirty="0">
                <a:sym typeface="Wingdings" panose="05000000000000000000" pitchFamily="2" charset="2"/>
              </a:rPr>
              <a:t>      Römisches Leben, Mythologie, römische  </a:t>
            </a:r>
          </a:p>
          <a:p>
            <a:pPr marL="0" indent="0">
              <a:buNone/>
            </a:pPr>
            <a:r>
              <a:rPr lang="de-DE" sz="5900" b="1" i="1" dirty="0">
                <a:sym typeface="Wingdings" panose="05000000000000000000" pitchFamily="2" charset="2"/>
              </a:rPr>
              <a:t>      Geschichte und Politik</a:t>
            </a:r>
          </a:p>
          <a:p>
            <a:pPr marL="0" indent="0">
              <a:buNone/>
            </a:pPr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115403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Lektürephase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sz="3900" b="1" dirty="0">
                <a:sym typeface="Wingdings" panose="05000000000000000000" pitchFamily="2" charset="2"/>
              </a:rPr>
              <a:t>Begegnung mit Originalschriftstellern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900" b="1" dirty="0">
                <a:sym typeface="Wingdings" panose="05000000000000000000" pitchFamily="2" charset="2"/>
              </a:rPr>
              <a:t> Vertiefte Übersetzungsarbeit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900" b="1" dirty="0">
                <a:sym typeface="Wingdings" panose="05000000000000000000" pitchFamily="2" charset="2"/>
              </a:rPr>
              <a:t>Interpretation von Texten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900" b="1" dirty="0">
                <a:sym typeface="Wingdings" panose="05000000000000000000" pitchFamily="2" charset="2"/>
              </a:rPr>
              <a:t>Bezüge zu </a:t>
            </a:r>
            <a:r>
              <a:rPr lang="de-DE" sz="3900" b="1" dirty="0" err="1">
                <a:sym typeface="Wingdings" panose="05000000000000000000" pitchFamily="2" charset="2"/>
              </a:rPr>
              <a:t>Geschichte,Politik</a:t>
            </a:r>
            <a:r>
              <a:rPr lang="de-DE" sz="3900" b="1" dirty="0">
                <a:sym typeface="Wingdings" panose="05000000000000000000" pitchFamily="2" charset="2"/>
              </a:rPr>
              <a:t>, Literaturgeschichte, Philosophie, Dichtung, Alltag der Römer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900" b="1" dirty="0">
                <a:sym typeface="Wingdings" panose="05000000000000000000" pitchFamily="2" charset="2"/>
              </a:rPr>
              <a:t>Bezug zu heute</a:t>
            </a:r>
          </a:p>
          <a:p>
            <a:pPr marL="0" indent="0">
              <a:buNone/>
            </a:pPr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5141628"/>
            <a:ext cx="3565716" cy="1511419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2462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Gestaltung der Schulaufgaben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i="1" dirty="0">
                <a:sym typeface="Wingdings" panose="05000000000000000000" pitchFamily="2" charset="2"/>
              </a:rPr>
              <a:t>Kombination aus</a:t>
            </a:r>
          </a:p>
          <a:p>
            <a:pPr marL="742950" indent="-742950">
              <a:buAutoNum type="arabicPeriod"/>
            </a:pPr>
            <a:r>
              <a:rPr lang="de-DE" sz="2800" b="1" i="1" dirty="0">
                <a:sym typeface="Wingdings" panose="05000000000000000000" pitchFamily="2" charset="2"/>
              </a:rPr>
              <a:t>Übersetzung vom Lateinischen ins Deutsche</a:t>
            </a:r>
          </a:p>
          <a:p>
            <a:pPr marL="742950" indent="-742950">
              <a:buAutoNum type="arabicPeriod"/>
            </a:pPr>
            <a:r>
              <a:rPr lang="de-DE" sz="2800" b="1" i="1" dirty="0">
                <a:sym typeface="Wingdings" panose="05000000000000000000" pitchFamily="2" charset="2"/>
              </a:rPr>
              <a:t>Aufgabenteil = Zusatzfragen</a:t>
            </a:r>
          </a:p>
          <a:p>
            <a:pPr marL="0" indent="0">
              <a:buNone/>
            </a:pPr>
            <a:r>
              <a:rPr lang="de-DE" sz="2400" i="1" dirty="0">
                <a:sym typeface="Wingdings" panose="05000000000000000000" pitchFamily="2" charset="2"/>
              </a:rPr>
              <a:t>           bestehend aus:</a:t>
            </a:r>
          </a:p>
          <a:p>
            <a:r>
              <a:rPr lang="de-DE" sz="2800" b="1" i="1" dirty="0">
                <a:sym typeface="Wingdings" panose="05000000000000000000" pitchFamily="2" charset="2"/>
              </a:rPr>
              <a:t>Inhaltliche Fragen zu bereits bekannter Lektüre</a:t>
            </a:r>
          </a:p>
          <a:p>
            <a:r>
              <a:rPr lang="de-DE" sz="2800" b="1" i="1" dirty="0">
                <a:sym typeface="Wingdings" panose="05000000000000000000" pitchFamily="2" charset="2"/>
              </a:rPr>
              <a:t>Fragen zur Grammatik</a:t>
            </a:r>
          </a:p>
          <a:p>
            <a:r>
              <a:rPr lang="de-DE" sz="2800" b="1" i="1" dirty="0">
                <a:sym typeface="Wingdings" panose="05000000000000000000" pitchFamily="2" charset="2"/>
              </a:rPr>
              <a:t>Fragen zu verschiedenen Themen der Antike</a:t>
            </a:r>
          </a:p>
          <a:p>
            <a:pPr marL="0" indent="0" algn="ctr">
              <a:buNone/>
            </a:pPr>
            <a:endParaRPr lang="de-DE" sz="2000" i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de-DE" sz="2000" i="1" dirty="0">
                <a:sym typeface="Wingdings" panose="05000000000000000000" pitchFamily="2" charset="2"/>
              </a:rPr>
              <a:t>Übersetzung Deutsch-Latein wird in der Schulaufgabe nicht mehr gefordert!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de-DE" sz="2000" b="1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79724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535A16-B000-4332-B4E6-DAFD9948EE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Bild in einem Halbkreis mit hervorgehobenen Bögen</Template>
  <TotalTime>0</TotalTime>
  <Words>424</Words>
  <Application>Microsoft Macintosh PowerPoint</Application>
  <PresentationFormat>Bildschirmpräsentation (4:3)</PresentationFormat>
  <Paragraphs>91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PowerPoint-Präsentation</vt:lpstr>
      <vt:lpstr>Latein als Schlüsselfach</vt:lpstr>
      <vt:lpstr>Latein und andere Fremdsprachen</vt:lpstr>
      <vt:lpstr>Latein in Fremdwörtern</vt:lpstr>
      <vt:lpstr>Anforderungen</vt:lpstr>
      <vt:lpstr>Mögliche Schwierigkeiten</vt:lpstr>
      <vt:lpstr>Aufbau des Lateinunterrichts</vt:lpstr>
      <vt:lpstr>Lektürephase</vt:lpstr>
      <vt:lpstr>Gestaltung der Schulaufgaben</vt:lpstr>
      <vt:lpstr>Abschlüsse</vt:lpstr>
      <vt:lpstr>Viel Glück bei der Wahl!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2016-03-05T22:21:24Z</dcterms:created>
  <dcterms:modified xsi:type="dcterms:W3CDTF">2020-03-31T08:08:57Z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TC020116429991</vt:lpwstr>
  </property>
</Properties>
</file>